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63" r:id="rId5"/>
    <p:sldId id="258" r:id="rId6"/>
    <p:sldId id="259" r:id="rId7"/>
    <p:sldId id="260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4D258-848E-4393-B5CB-E82186A6B306}" type="datetimeFigureOut">
              <a:rPr lang="en-GB" smtClean="0"/>
              <a:t>01/07/2024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F7E51-5D0D-4C5C-AEA4-16E5DA385F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92450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4D258-848E-4393-B5CB-E82186A6B306}" type="datetimeFigureOut">
              <a:rPr lang="en-GB" smtClean="0"/>
              <a:t>01/07/2024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F7E51-5D0D-4C5C-AEA4-16E5DA385F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80038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4D258-848E-4393-B5CB-E82186A6B306}" type="datetimeFigureOut">
              <a:rPr lang="en-GB" smtClean="0"/>
              <a:t>01/07/2024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F7E51-5D0D-4C5C-AEA4-16E5DA385F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83926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4D258-848E-4393-B5CB-E82186A6B306}" type="datetimeFigureOut">
              <a:rPr lang="en-GB" smtClean="0"/>
              <a:t>01/07/2024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F7E51-5D0D-4C5C-AEA4-16E5DA385F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09552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4D258-848E-4393-B5CB-E82186A6B306}" type="datetimeFigureOut">
              <a:rPr lang="en-GB" smtClean="0"/>
              <a:t>01/07/2024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F7E51-5D0D-4C5C-AEA4-16E5DA385F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6244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4D258-848E-4393-B5CB-E82186A6B306}" type="datetimeFigureOut">
              <a:rPr lang="en-GB" smtClean="0"/>
              <a:t>01/07/2024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F7E51-5D0D-4C5C-AEA4-16E5DA385F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345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4D258-848E-4393-B5CB-E82186A6B306}" type="datetimeFigureOut">
              <a:rPr lang="en-GB" smtClean="0"/>
              <a:t>01/07/2024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F7E51-5D0D-4C5C-AEA4-16E5DA385F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8143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4D258-848E-4393-B5CB-E82186A6B306}" type="datetimeFigureOut">
              <a:rPr lang="en-GB" smtClean="0"/>
              <a:t>01/07/2024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F7E51-5D0D-4C5C-AEA4-16E5DA385F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47213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4D258-848E-4393-B5CB-E82186A6B306}" type="datetimeFigureOut">
              <a:rPr lang="en-GB" smtClean="0"/>
              <a:t>01/07/2024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F7E51-5D0D-4C5C-AEA4-16E5DA385F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95106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4D258-848E-4393-B5CB-E82186A6B306}" type="datetimeFigureOut">
              <a:rPr lang="en-GB" smtClean="0"/>
              <a:t>01/07/2024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F7E51-5D0D-4C5C-AEA4-16E5DA385F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77257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4D258-848E-4393-B5CB-E82186A6B306}" type="datetimeFigureOut">
              <a:rPr lang="en-GB" smtClean="0"/>
              <a:t>01/07/2024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F7E51-5D0D-4C5C-AEA4-16E5DA385F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4458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F4D258-848E-4393-B5CB-E82186A6B306}" type="datetimeFigureOut">
              <a:rPr lang="en-GB" smtClean="0"/>
              <a:t>01/07/2024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CF7E51-5D0D-4C5C-AEA4-16E5DA385F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90524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/>
          </a:bodyPr>
          <a:lstStyle/>
          <a:p>
            <a:r>
              <a:rPr lang="en-GB" sz="2800" b="1" dirty="0">
                <a:latin typeface="Cambria" panose="02040503050406030204" pitchFamily="18" charset="0"/>
                <a:ea typeface="Cambria" panose="02040503050406030204" pitchFamily="18" charset="0"/>
              </a:rPr>
              <a:t>PRAPOSED STORM WATER DRAIN FOR KAUSHALYA PARK SOCIETY TO RUXMANI SOCIETY,GANDEVI ROAD,NAVSARI-VIJALPORE </a:t>
            </a:r>
            <a:r>
              <a:rPr lang="en-GB" sz="28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MUNICIPALITY of </a:t>
            </a:r>
            <a:r>
              <a:rPr lang="en-GB" sz="2800" b="1" dirty="0">
                <a:latin typeface="Cambria" panose="02040503050406030204" pitchFamily="18" charset="0"/>
                <a:ea typeface="Cambria" panose="02040503050406030204" pitchFamily="18" charset="0"/>
              </a:rPr>
              <a:t>Navsari </a:t>
            </a:r>
            <a:r>
              <a:rPr lang="en-GB" sz="2800" b="1" dirty="0" err="1">
                <a:latin typeface="Cambria" panose="02040503050406030204" pitchFamily="18" charset="0"/>
                <a:ea typeface="Cambria" panose="02040503050406030204" pitchFamily="18" charset="0"/>
              </a:rPr>
              <a:t>Vijalpore</a:t>
            </a:r>
            <a:r>
              <a:rPr lang="en-GB" sz="28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GB" sz="2800" b="1" dirty="0" err="1">
                <a:latin typeface="Cambria" panose="02040503050406030204" pitchFamily="18" charset="0"/>
                <a:ea typeface="Cambria" panose="02040503050406030204" pitchFamily="18" charset="0"/>
              </a:rPr>
              <a:t>Nagarpalika</a:t>
            </a:r>
            <a:r>
              <a:rPr lang="en-GB" sz="2800" b="1" dirty="0">
                <a:latin typeface="Cambria" panose="02040503050406030204" pitchFamily="18" charset="0"/>
                <a:ea typeface="Cambria" panose="02040503050406030204" pitchFamily="18" charset="0"/>
              </a:rPr>
              <a:t> under </a:t>
            </a:r>
            <a:r>
              <a:rPr lang="en-GB" sz="28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15</a:t>
            </a:r>
            <a:r>
              <a:rPr lang="en-GB" sz="2800" b="1" baseline="30000" dirty="0" smtClean="0">
                <a:latin typeface="Cambria" panose="02040503050406030204" pitchFamily="18" charset="0"/>
                <a:ea typeface="Cambria" panose="02040503050406030204" pitchFamily="18" charset="0"/>
              </a:rPr>
              <a:t>th</a:t>
            </a:r>
            <a:r>
              <a:rPr lang="en-GB" sz="28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GB" sz="2800" b="1" dirty="0">
                <a:latin typeface="Cambria" panose="02040503050406030204" pitchFamily="18" charset="0"/>
                <a:ea typeface="Cambria" panose="02040503050406030204" pitchFamily="18" charset="0"/>
              </a:rPr>
              <a:t>Finance Commission Grant.</a:t>
            </a:r>
          </a:p>
        </p:txBody>
      </p:sp>
      <p:pic>
        <p:nvPicPr>
          <p:cNvPr id="4" name="Picture 3" descr="Navsari Vijalpor Nagarpalika Dy. Accountant and Clerk Recruitment 2022 -  RIJADEJA.com - Official Site for Job Updates">
            <a:extLst>
              <a:ext uri="{FF2B5EF4-FFF2-40B4-BE49-F238E27FC236}">
                <a16:creationId xmlns="" xmlns:a16="http://schemas.microsoft.com/office/drawing/2014/main" id="{07968D43-AF18-4B40-AAC9-1F4AC695E3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1005" y="552929"/>
            <a:ext cx="2699657" cy="2699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46827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46075"/>
            <a:ext cx="10515600" cy="1325563"/>
          </a:xfrm>
        </p:spPr>
        <p:txBody>
          <a:bodyPr/>
          <a:lstStyle/>
          <a:p>
            <a:r>
              <a:rPr lang="gu-IN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કામનું વર્ણન:</a:t>
            </a:r>
            <a:endParaRPr lang="en-GB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gu-IN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વરસાદી લાઇન નવસારી </a:t>
            </a:r>
            <a:r>
              <a:rPr lang="gu-IN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વિજલપોર નગરપાલિકાના વોર્ડ નં. </a:t>
            </a:r>
            <a:r>
              <a:rPr lang="gu-IN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૧૩ </a:t>
            </a:r>
            <a:r>
              <a:rPr lang="gu-IN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માં આવેલ </a:t>
            </a:r>
            <a:r>
              <a:rPr lang="gu-IN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ગણદેવી મુખ્ય રસ્તા પર કામગીરી કરવામાં આવનાર છે.  </a:t>
            </a:r>
            <a:endParaRPr lang="gu-IN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/>
            <a:r>
              <a:rPr lang="gu-IN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અંદાજિત </a:t>
            </a:r>
            <a:r>
              <a:rPr lang="gu-IN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ખર્ચ:</a:t>
            </a:r>
            <a:r>
              <a:rPr lang="en-GB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gu-IN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રૂ. </a:t>
            </a:r>
            <a:r>
              <a:rPr lang="gu-IN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૨,૪૭,૩૨,૮૧૩</a:t>
            </a:r>
            <a:r>
              <a:rPr lang="gu-IN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.૬૬</a:t>
            </a:r>
            <a:endParaRPr lang="gu-IN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/>
            <a:r>
              <a:rPr lang="gu-IN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વરસાદી ગટરની </a:t>
            </a:r>
            <a:r>
              <a:rPr lang="gu-IN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લંબાઇ : </a:t>
            </a:r>
            <a:r>
              <a:rPr lang="gu-IN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૧૦૧૦.૭૪ </a:t>
            </a:r>
            <a:r>
              <a:rPr lang="gu-IN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મીટર</a:t>
            </a:r>
            <a:endParaRPr lang="en-GB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/>
            <a:r>
              <a:rPr lang="gu-IN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અંદાજમાં લિધેલ ટ્રીટમેન્ટ : </a:t>
            </a:r>
            <a:r>
              <a:rPr lang="en-IN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Box Cutting, </a:t>
            </a:r>
            <a:r>
              <a:rPr lang="en-IN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NP-3 Pipe , Chamber, Refilling Work </a:t>
            </a:r>
            <a:endParaRPr lang="gu-IN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GB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00066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46075"/>
            <a:ext cx="10515600" cy="473075"/>
          </a:xfrm>
        </p:spPr>
        <p:txBody>
          <a:bodyPr>
            <a:normAutofit fontScale="90000"/>
          </a:bodyPr>
          <a:lstStyle/>
          <a:p>
            <a:pPr algn="ctr"/>
            <a:r>
              <a:rPr lang="gu-IN" sz="28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સ્થળ સ્થિતીના ફોટોગ્રાફ</a:t>
            </a:r>
            <a:endParaRPr lang="en-GB" sz="28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851" y="1269242"/>
            <a:ext cx="3098959" cy="501555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6520" y="1269242"/>
            <a:ext cx="3098959" cy="501555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5314" y="1269242"/>
            <a:ext cx="3098959" cy="4981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28806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46075"/>
            <a:ext cx="10515600" cy="473075"/>
          </a:xfrm>
        </p:spPr>
        <p:txBody>
          <a:bodyPr>
            <a:normAutofit fontScale="90000"/>
          </a:bodyPr>
          <a:lstStyle/>
          <a:p>
            <a:pPr algn="ctr"/>
            <a:r>
              <a:rPr lang="en-IN" sz="28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Google Location</a:t>
            </a:r>
            <a:endParaRPr lang="en-GB" sz="28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116126"/>
            <a:ext cx="10515600" cy="5288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3487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gu-IN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કામની અગત્યતા</a:t>
            </a:r>
            <a:endParaRPr lang="en-GB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gu-IN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સદર </a:t>
            </a:r>
            <a:r>
              <a:rPr lang="gu-IN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ગણદેવી મુખ્ય રસ્તા પર વરસાદી પાણીનો ભરાવો થાય છે. મુખ્ય રસ્તા પર ટ્રાફીકનું ભારણ રહે છે. હાલમાં વરસાદી લાઇન નાંખવાથી પાણીનો ભરાવોનો નીકાલ થશે.</a:t>
            </a:r>
            <a:endParaRPr lang="gu-IN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r>
              <a:rPr lang="gu-IN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ગણદેવી </a:t>
            </a:r>
            <a:r>
              <a:rPr lang="gu-IN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મુખ્ય </a:t>
            </a:r>
            <a:r>
              <a:rPr lang="gu-IN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રસ્તા પર પાણીનો ભરાવાથી અવર </a:t>
            </a:r>
            <a:r>
              <a:rPr lang="gu-IN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જવર કરતા લોકોને ભારે અવગડ ઉભી થાય છે.</a:t>
            </a:r>
          </a:p>
          <a:p>
            <a:r>
              <a:rPr lang="gu-IN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ચોમાસા દરમિયાન રસ્તાઓ પર </a:t>
            </a:r>
            <a:r>
              <a:rPr lang="gu-IN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gu-IN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ખાડા </a:t>
            </a:r>
            <a:r>
              <a:rPr lang="gu-IN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ખાબોચીયાઓ ભરાઇ </a:t>
            </a:r>
            <a:r>
              <a:rPr lang="gu-IN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જતા </a:t>
            </a:r>
            <a:r>
              <a:rPr lang="gu-IN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હોય જેથી મુખ્ય રસ્તા પર અવર અવર રહીશો </a:t>
            </a:r>
            <a:r>
              <a:rPr lang="gu-IN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દ્વારા સતત રજૂઆતો કરવામાં આવે છે.</a:t>
            </a:r>
          </a:p>
        </p:txBody>
      </p:sp>
    </p:spTree>
    <p:extLst>
      <p:ext uri="{BB962C8B-B14F-4D97-AF65-F5344CB8AC3E}">
        <p14:creationId xmlns:p14="http://schemas.microsoft.com/office/powerpoint/2010/main" val="10057738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Cambria" panose="02040503050406030204" pitchFamily="18" charset="0"/>
                <a:ea typeface="Cambria" panose="02040503050406030204" pitchFamily="18" charset="0"/>
              </a:rPr>
              <a:t>COST SUMMARY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89465412"/>
              </p:ext>
            </p:extLst>
          </p:nvPr>
        </p:nvGraphicFramePr>
        <p:xfrm>
          <a:off x="838200" y="1825625"/>
          <a:ext cx="10515600" cy="38842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414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02781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45364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411988">
                <a:tc>
                  <a:txBody>
                    <a:bodyPr/>
                    <a:lstStyle/>
                    <a:p>
                      <a:r>
                        <a:rPr lang="en-GB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SR. No.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Name</a:t>
                      </a:r>
                      <a:r>
                        <a:rPr lang="en-GB" baseline="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of Work</a:t>
                      </a:r>
                      <a:endParaRPr lang="en-GB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Amount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015859">
                <a:tc>
                  <a:txBody>
                    <a:bodyPr/>
                    <a:lstStyle/>
                    <a:p>
                      <a:r>
                        <a:rPr lang="en-GB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GB" sz="1800" b="1" dirty="0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PRAPOSED STORM WATER DRAIN FOR KAUSHALYA PARK SOCIETY TO RUXMANI SOCIETY,GANDEVI ROAD,NAVSARI-VIJALPORE MUNICIPALITY </a:t>
                      </a:r>
                      <a:endParaRPr lang="en-GB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dirty="0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2,01,53,857=28</a:t>
                      </a:r>
                      <a:endParaRPr lang="en-GB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11988">
                <a:tc>
                  <a:txBody>
                    <a:bodyPr/>
                    <a:lstStyle/>
                    <a:p>
                      <a:endParaRPr lang="en-GB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Add 1% for Quality</a:t>
                      </a:r>
                      <a:r>
                        <a:rPr lang="en-GB" baseline="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Control</a:t>
                      </a:r>
                      <a:endParaRPr lang="en-GB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2,01,538.57</a:t>
                      </a:r>
                      <a:endParaRPr lang="en-GB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96465">
                <a:tc>
                  <a:txBody>
                    <a:bodyPr/>
                    <a:lstStyle/>
                    <a:p>
                      <a:endParaRPr lang="en-GB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Add 2% for </a:t>
                      </a:r>
                      <a:r>
                        <a:rPr lang="en-GB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Contigency</a:t>
                      </a:r>
                      <a:endParaRPr lang="en-GB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4,03,077=15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11988">
                <a:tc>
                  <a:txBody>
                    <a:bodyPr/>
                    <a:lstStyle/>
                    <a:p>
                      <a:endParaRPr lang="en-GB" baseline="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aseline="0" dirty="0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LC 1%.</a:t>
                      </a:r>
                      <a:endParaRPr lang="en-GB" baseline="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2,01,538.57</a:t>
                      </a:r>
                      <a:endParaRPr lang="en-GB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11988">
                <a:tc>
                  <a:txBody>
                    <a:bodyPr/>
                    <a:lstStyle/>
                    <a:p>
                      <a:endParaRPr lang="en-GB" baseline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aseline="0" dirty="0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GST 18%.</a:t>
                      </a:r>
                      <a:endParaRPr lang="en-GB" baseline="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aseline="0" dirty="0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37,72,802.08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411988">
                <a:tc>
                  <a:txBody>
                    <a:bodyPr/>
                    <a:lstStyle/>
                    <a:p>
                      <a:endParaRPr lang="en-GB" baseline="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aseline="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Total </a:t>
                      </a:r>
                      <a:r>
                        <a:rPr lang="en-GB" baseline="0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Rs</a:t>
                      </a:r>
                      <a:r>
                        <a:rPr lang="en-GB" baseline="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aseline="0" dirty="0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2,47,32,813.66</a:t>
                      </a:r>
                    </a:p>
                  </a:txBody>
                  <a:tcPr/>
                </a:tc>
              </a:tr>
              <a:tr h="411988">
                <a:tc>
                  <a:txBody>
                    <a:bodyPr/>
                    <a:lstStyle/>
                    <a:p>
                      <a:endParaRPr lang="en-GB" baseline="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aseline="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Say </a:t>
                      </a:r>
                      <a:r>
                        <a:rPr lang="en-GB" baseline="0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Rs</a:t>
                      </a:r>
                      <a:r>
                        <a:rPr lang="en-GB" baseline="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baseline="0" dirty="0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2,47,32,813.66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954498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68161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4800" b="1" dirty="0">
                <a:solidFill>
                  <a:srgbClr val="00B050"/>
                </a:solidFill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17357469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173</TotalTime>
  <Words>202</Words>
  <Application>Microsoft Office PowerPoint</Application>
  <PresentationFormat>Widescreen</PresentationFormat>
  <Paragraphs>32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 Unicode MS</vt:lpstr>
      <vt:lpstr>Arial</vt:lpstr>
      <vt:lpstr>Calibri</vt:lpstr>
      <vt:lpstr>Calibri Light</vt:lpstr>
      <vt:lpstr>Cambria</vt:lpstr>
      <vt:lpstr>Office Theme</vt:lpstr>
      <vt:lpstr>PowerPoint Presentation</vt:lpstr>
      <vt:lpstr>કામનું વર્ણન:</vt:lpstr>
      <vt:lpstr>સ્થળ સ્થિતીના ફોટોગ્રાફ</vt:lpstr>
      <vt:lpstr>Google Location</vt:lpstr>
      <vt:lpstr>કામની અગત્યતા</vt:lpstr>
      <vt:lpstr>COST SUMMARY</vt:lpstr>
      <vt:lpstr>Thank You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lenovo</dc:creator>
  <cp:lastModifiedBy>PWD 1</cp:lastModifiedBy>
  <cp:revision>16</cp:revision>
  <dcterms:created xsi:type="dcterms:W3CDTF">2022-02-16T09:03:18Z</dcterms:created>
  <dcterms:modified xsi:type="dcterms:W3CDTF">2024-07-01T13:05:13Z</dcterms:modified>
</cp:coreProperties>
</file>