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17" r:id="rId5"/>
    <p:sldId id="324" r:id="rId6"/>
    <p:sldId id="307" r:id="rId7"/>
    <p:sldId id="308" r:id="rId8"/>
    <p:sldId id="331" r:id="rId9"/>
    <p:sldId id="323" r:id="rId10"/>
    <p:sldId id="329" r:id="rId11"/>
    <p:sldId id="318" r:id="rId12"/>
    <p:sldId id="326" r:id="rId13"/>
    <p:sldId id="332" r:id="rId14"/>
    <p:sldId id="333" r:id="rId15"/>
    <p:sldId id="320" r:id="rId16"/>
    <p:sldId id="327" r:id="rId17"/>
    <p:sldId id="334" r:id="rId18"/>
    <p:sldId id="335" r:id="rId19"/>
    <p:sldId id="319" r:id="rId20"/>
    <p:sldId id="328" r:id="rId21"/>
    <p:sldId id="336" r:id="rId22"/>
    <p:sldId id="337" r:id="rId23"/>
    <p:sldId id="322" r:id="rId24"/>
    <p:sldId id="30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05" autoAdjust="0"/>
  </p:normalViewPr>
  <p:slideViewPr>
    <p:cSldViewPr snapToGrid="0">
      <p:cViewPr varScale="1">
        <p:scale>
          <a:sx n="102" d="100"/>
          <a:sy n="102" d="100"/>
        </p:scale>
        <p:origin x="954" y="96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12/21/2024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372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0039A-D7E3-4B09-3062-930CD2C52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560966-E30A-66E9-BA1A-D60A6A208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22D25-1FCB-CDF5-C98F-DAA6AAA07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CE0E4-98CE-FAF3-15FD-91DE01CA8D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8397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06BC2-8B82-5325-2B4A-908B83D58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B5ABC0-25D2-41D7-DBF0-CE77946F3E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561ADC-5052-A375-10DF-7951B05110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EE0B0-78FE-6EEE-6FBA-EF417322E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23662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F944B-7FF6-EEA0-9037-1B5886EC4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840ECC-5DFB-05DF-0876-F91A0A6579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C52F59-C319-6D7F-1A38-05C51C9555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01FBF-785F-C9AA-BCE1-B12C4E1461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11228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54F17-C7B4-3ED9-EFF3-2362BC270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E4B2F0-C408-DB46-1215-0D2B448FD0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2316F-BE6B-8F99-414D-C236535AF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3307C-4D4F-C135-6D4A-541E31AA9C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1605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/>
          <a:p>
            <a:r>
              <a:rPr lang="en-US" b="1" dirty="0">
                <a:solidFill>
                  <a:srgbClr val="0070C0"/>
                </a:solidFill>
              </a:rPr>
              <a:t>NAVSARI-VIJALPORE NAGARPALIKA </a:t>
            </a:r>
            <a:br>
              <a:rPr lang="en-US" b="1" dirty="0"/>
            </a:br>
            <a:br>
              <a:rPr lang="en-US" dirty="0"/>
            </a:br>
            <a:r>
              <a:rPr lang="en-US" dirty="0">
                <a:solidFill>
                  <a:srgbClr val="7030A0"/>
                </a:solidFill>
              </a:rPr>
              <a:t>PAY &amp; USE</a:t>
            </a: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7C991-242C-77FD-C23C-112F21E2A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8" name="Picture 4" descr="Swachhata Hi Seva 2024: | Aspirant IAS Academy">
            <a:extLst>
              <a:ext uri="{FF2B5EF4-FFF2-40B4-BE49-F238E27FC236}">
                <a16:creationId xmlns:a16="http://schemas.microsoft.com/office/drawing/2014/main" id="{F686C60E-E8AC-85F2-1BA3-46D6A65E7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8150"/>
            <a:ext cx="11430000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739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6C7B-D29F-368C-FEEC-CDFA125F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34" y="2007910"/>
            <a:ext cx="5641848" cy="1335024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</a:rPr>
              <a:t>                 Pay &amp; Use </a:t>
            </a:r>
            <a:br>
              <a:rPr lang="en-US" sz="4400" b="1" dirty="0">
                <a:solidFill>
                  <a:srgbClr val="002060"/>
                </a:solidFill>
              </a:rPr>
            </a:br>
            <a:r>
              <a:rPr lang="en-US" sz="4400" b="1" dirty="0">
                <a:solidFill>
                  <a:srgbClr val="002060"/>
                </a:solidFill>
              </a:rPr>
              <a:t>Name and Location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0D6FB95E-6987-A57C-3663-3FD6F6FAC2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8283726"/>
              </p:ext>
            </p:extLst>
          </p:nvPr>
        </p:nvGraphicFramePr>
        <p:xfrm>
          <a:off x="6570482" y="700391"/>
          <a:ext cx="4849790" cy="4202346"/>
        </p:xfrm>
        <a:graphic>
          <a:graphicData uri="http://schemas.openxmlformats.org/drawingml/2006/table">
            <a:tbl>
              <a:tblPr firstRow="1" bandRow="1"/>
              <a:tblGrid>
                <a:gridCol w="4849790">
                  <a:extLst>
                    <a:ext uri="{9D8B030D-6E8A-4147-A177-3AD203B41FA5}">
                      <a16:colId xmlns:a16="http://schemas.microsoft.com/office/drawing/2014/main" val="1563570424"/>
                    </a:ext>
                  </a:extLst>
                </a:gridCol>
              </a:tblGrid>
              <a:tr h="8329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+mn-lt"/>
                          <a:cs typeface="Gill Sans Light" panose="020B0302020104020203" pitchFamily="34" charset="-79"/>
                        </a:rPr>
                        <a:t>01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  <a:latin typeface="+mn-lt"/>
                          <a:cs typeface="Gill Sans Light" panose="020B0302020104020203" pitchFamily="34" charset="-79"/>
                        </a:rPr>
                        <a:t>Junathan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  <a:latin typeface="+mn-lt"/>
                          <a:cs typeface="Gill Sans Light" panose="020B0302020104020203" pitchFamily="34" charset="-79"/>
                        </a:rPr>
                        <a:t> Navsari</a:t>
                      </a:r>
                      <a:endParaRPr lang="en-US" sz="3600" b="1" dirty="0">
                        <a:solidFill>
                          <a:srgbClr val="7030A0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9471877"/>
                  </a:ext>
                </a:extLst>
              </a:tr>
              <a:tr h="832974">
                <a:tc>
                  <a:txBody>
                    <a:bodyPr/>
                    <a:lstStyle/>
                    <a:p>
                      <a:pPr algn="l"/>
                      <a:r>
                        <a:rPr lang="en-US" sz="3600" b="1" dirty="0">
                          <a:solidFill>
                            <a:srgbClr val="7030A0"/>
                          </a:solidFill>
                        </a:rPr>
                        <a:t>02 </a:t>
                      </a:r>
                      <a:r>
                        <a:rPr lang="en-US" sz="3600" b="1" dirty="0" err="1">
                          <a:solidFill>
                            <a:srgbClr val="7030A0"/>
                          </a:solidFill>
                        </a:rPr>
                        <a:t>Vegitable</a:t>
                      </a:r>
                      <a:r>
                        <a:rPr lang="en-US" sz="3600" b="1" dirty="0">
                          <a:solidFill>
                            <a:srgbClr val="7030A0"/>
                          </a:solidFill>
                        </a:rPr>
                        <a:t> Market </a:t>
                      </a:r>
                      <a:endParaRPr lang="en-US" sz="3600" b="1" kern="1200" dirty="0">
                        <a:solidFill>
                          <a:srgbClr val="7030A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6238222"/>
                  </a:ext>
                </a:extLst>
              </a:tr>
              <a:tr h="832974">
                <a:tc>
                  <a:txBody>
                    <a:bodyPr/>
                    <a:lstStyle/>
                    <a:p>
                      <a:pPr algn="l"/>
                      <a:r>
                        <a:rPr lang="en-US" sz="3600" b="1" dirty="0">
                          <a:solidFill>
                            <a:srgbClr val="7030A0"/>
                          </a:solidFill>
                        </a:rPr>
                        <a:t>03 Railway Station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4452646"/>
                  </a:ext>
                </a:extLst>
              </a:tr>
              <a:tr h="8329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solidFill>
                            <a:srgbClr val="7030A0"/>
                          </a:solidFill>
                        </a:rPr>
                        <a:t>04 Madhumati Market</a:t>
                      </a:r>
                      <a:endParaRPr lang="en-US" sz="3600" b="1" kern="1200" dirty="0">
                        <a:solidFill>
                          <a:srgbClr val="7030A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0977400"/>
                  </a:ext>
                </a:extLst>
              </a:tr>
              <a:tr h="8704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u="none" dirty="0">
                          <a:solidFill>
                            <a:srgbClr val="7030A0"/>
                          </a:solidFill>
                        </a:rPr>
                        <a:t>05 Surya </a:t>
                      </a:r>
                      <a:r>
                        <a:rPr lang="en-US" sz="3600" b="1" u="none" dirty="0" err="1">
                          <a:solidFill>
                            <a:srgbClr val="7030A0"/>
                          </a:solidFill>
                        </a:rPr>
                        <a:t>nagar</a:t>
                      </a:r>
                      <a:r>
                        <a:rPr lang="en-US" sz="3600" b="1" u="none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3600" b="1" u="none" dirty="0" err="1">
                          <a:solidFill>
                            <a:srgbClr val="7030A0"/>
                          </a:solidFill>
                        </a:rPr>
                        <a:t>Vijalpore</a:t>
                      </a:r>
                      <a:r>
                        <a:rPr lang="en-US" sz="3600" b="1" u="none" dirty="0">
                          <a:solidFill>
                            <a:srgbClr val="7030A0"/>
                          </a:solidFill>
                        </a:rPr>
                        <a:t>     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6376589"/>
                  </a:ext>
                </a:extLst>
              </a:tr>
            </a:tbl>
          </a:graphicData>
        </a:graphic>
      </p:graphicFrame>
      <p:pic>
        <p:nvPicPr>
          <p:cNvPr id="2050" name="Picture 2" descr="स्वच्छता ही सेवा' अभियान: कचरा ...">
            <a:extLst>
              <a:ext uri="{FF2B5EF4-FFF2-40B4-BE49-F238E27FC236}">
                <a16:creationId xmlns:a16="http://schemas.microsoft.com/office/drawing/2014/main" id="{B131B9DB-5A3C-0CF3-43B1-29BC94FD8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80907" cy="185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3EE45-3924-5A20-4FDE-7EA6BBEB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34" y="151203"/>
            <a:ext cx="4398264" cy="6715083"/>
          </a:xfrm>
        </p:spPr>
        <p:txBody>
          <a:bodyPr/>
          <a:lstStyle/>
          <a:p>
            <a:r>
              <a:rPr lang="en-US" dirty="0"/>
              <a:t>   </a:t>
            </a:r>
            <a:r>
              <a:rPr lang="en-US" sz="4800" b="1" dirty="0">
                <a:solidFill>
                  <a:srgbClr val="7030A0"/>
                </a:solidFill>
                <a:latin typeface="+mn-lt"/>
                <a:cs typeface="Gill Sans Light" panose="020B0302020104020203" pitchFamily="34" charset="-79"/>
              </a:rPr>
              <a:t>01 </a:t>
            </a:r>
            <a:r>
              <a:rPr lang="en-US" sz="4800" b="1" dirty="0" err="1">
                <a:solidFill>
                  <a:srgbClr val="7030A0"/>
                </a:solidFill>
                <a:latin typeface="+mn-lt"/>
                <a:cs typeface="Gill Sans Light" panose="020B0302020104020203" pitchFamily="34" charset="-79"/>
              </a:rPr>
              <a:t>Junathan</a:t>
            </a:r>
            <a:r>
              <a:rPr lang="en-US" sz="4800" b="1" dirty="0">
                <a:solidFill>
                  <a:srgbClr val="7030A0"/>
                </a:solidFill>
                <a:latin typeface="+mn-lt"/>
                <a:cs typeface="Gill Sans Light" panose="020B0302020104020203" pitchFamily="34" charset="-79"/>
              </a:rPr>
              <a:t> </a:t>
            </a:r>
            <a:br>
              <a:rPr lang="en-US" sz="4800" b="1" dirty="0">
                <a:solidFill>
                  <a:srgbClr val="7030A0"/>
                </a:solidFill>
                <a:latin typeface="+mj-lt"/>
              </a:rPr>
            </a:br>
            <a:r>
              <a:rPr lang="en-US" sz="3200" dirty="0">
                <a:solidFill>
                  <a:schemeClr val="tx2">
                    <a:lumMod val="50000"/>
                  </a:schemeClr>
                </a:solidFill>
              </a:rPr>
              <a:t> pay and Use</a:t>
            </a:r>
            <a:br>
              <a:rPr lang="en-US" dirty="0"/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1)      MALE TOILE UNIT -4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2)     FIMALE TOILET -3 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3)     PWD TOILT -1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4)    CHILD TOILET -1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5)     BATH -1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6)    WASH BASINE -3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7)    URINAL-6 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8)    MIRROR -2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9)    RAMP 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10) PLUMBING / WATER DRAINCONNECTION 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11) WATER TANK – U.G TANK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12) LIGHTE 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13) EXOSTING FAN 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14) FLORRING WORK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15) DOOR &amp; VENTILATION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16) COLOUR &amp; PAINTING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C10A7A-C8B4-6B4E-9676-D79440643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573" y="480766"/>
            <a:ext cx="7703500" cy="568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324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273184-9B33-C114-EB51-340630888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78" y="892004"/>
            <a:ext cx="9964132" cy="56030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BE0C0C-DE46-789E-F1B6-C323C3C5B722}"/>
              </a:ext>
            </a:extLst>
          </p:cNvPr>
          <p:cNvSpPr txBox="1"/>
          <p:nvPr/>
        </p:nvSpPr>
        <p:spPr>
          <a:xfrm>
            <a:off x="238027" y="93627"/>
            <a:ext cx="6094428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030A0"/>
                </a:solidFill>
                <a:latin typeface="+mn-lt"/>
                <a:cs typeface="Gill Sans Light" panose="020B0302020104020203" pitchFamily="34" charset="-79"/>
              </a:rPr>
              <a:t>01 </a:t>
            </a:r>
            <a:r>
              <a:rPr lang="en-US" sz="1800" b="1" dirty="0" err="1">
                <a:solidFill>
                  <a:srgbClr val="7030A0"/>
                </a:solidFill>
                <a:latin typeface="+mn-lt"/>
                <a:cs typeface="Gill Sans Light" panose="020B0302020104020203" pitchFamily="34" charset="-79"/>
              </a:rPr>
              <a:t>Junathan</a:t>
            </a:r>
            <a:r>
              <a:rPr lang="en-US" sz="1800" b="1" dirty="0">
                <a:solidFill>
                  <a:srgbClr val="7030A0"/>
                </a:solidFill>
                <a:latin typeface="+mn-lt"/>
                <a:cs typeface="Gill Sans Light" panose="020B0302020104020203" pitchFamily="34" charset="-79"/>
              </a:rPr>
              <a:t> </a:t>
            </a:r>
            <a:br>
              <a:rPr lang="en-US" sz="1800" b="1" dirty="0">
                <a:solidFill>
                  <a:srgbClr val="7030A0"/>
                </a:solidFill>
                <a:latin typeface="+mj-lt"/>
              </a:rPr>
            </a:br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 pay 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506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72C6E1-6730-45DA-6600-B18604A93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613" y="721149"/>
            <a:ext cx="3457690" cy="54156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DC47AD-1E57-926F-F856-5E4D276C6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4479" y="721149"/>
            <a:ext cx="3347677" cy="54156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3C7803-BCD2-2C4F-66A5-FB03ED49D60A}"/>
              </a:ext>
            </a:extLst>
          </p:cNvPr>
          <p:cNvSpPr txBox="1"/>
          <p:nvPr/>
        </p:nvSpPr>
        <p:spPr>
          <a:xfrm>
            <a:off x="390051" y="182540"/>
            <a:ext cx="6094428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030A0"/>
                </a:solidFill>
                <a:latin typeface="+mn-lt"/>
                <a:cs typeface="Gill Sans Light" panose="020B0302020104020203" pitchFamily="34" charset="-79"/>
              </a:rPr>
              <a:t>01 </a:t>
            </a:r>
            <a:r>
              <a:rPr lang="en-US" sz="1800" b="1" dirty="0" err="1">
                <a:solidFill>
                  <a:srgbClr val="7030A0"/>
                </a:solidFill>
                <a:latin typeface="+mn-lt"/>
                <a:cs typeface="Gill Sans Light" panose="020B0302020104020203" pitchFamily="34" charset="-79"/>
              </a:rPr>
              <a:t>Junathan</a:t>
            </a:r>
            <a:r>
              <a:rPr lang="en-US" sz="1800" b="1" dirty="0">
                <a:solidFill>
                  <a:srgbClr val="7030A0"/>
                </a:solidFill>
                <a:latin typeface="+mn-lt"/>
                <a:cs typeface="Gill Sans Light" panose="020B0302020104020203" pitchFamily="34" charset="-79"/>
              </a:rPr>
              <a:t> </a:t>
            </a:r>
            <a:br>
              <a:rPr lang="en-US" sz="1800" b="1" dirty="0">
                <a:solidFill>
                  <a:srgbClr val="7030A0"/>
                </a:solidFill>
                <a:latin typeface="+mj-lt"/>
              </a:rPr>
            </a:br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 pay 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91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1D96A-659D-DCF4-E36D-B486EA7D2D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EAD7D6-853D-1D7C-B86E-38F1A006D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0562"/>
            <a:ext cx="12192000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08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8DF92-7701-0D71-B6C8-05CA05F8D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A9B3F-39BA-008D-F3A9-7F280CEC3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34" y="151203"/>
            <a:ext cx="4398264" cy="6715083"/>
          </a:xfrm>
        </p:spPr>
        <p:txBody>
          <a:bodyPr/>
          <a:lstStyle/>
          <a:p>
            <a:r>
              <a:rPr lang="en-US" dirty="0"/>
              <a:t>   </a:t>
            </a:r>
            <a:r>
              <a:rPr lang="en-US" sz="3200" b="1" dirty="0">
                <a:solidFill>
                  <a:srgbClr val="7030A0"/>
                </a:solidFill>
              </a:rPr>
              <a:t>02 </a:t>
            </a:r>
            <a:r>
              <a:rPr lang="en-US" sz="3200" b="1" dirty="0" err="1">
                <a:solidFill>
                  <a:srgbClr val="7030A0"/>
                </a:solidFill>
              </a:rPr>
              <a:t>Vegitable</a:t>
            </a:r>
            <a:r>
              <a:rPr lang="en-US" sz="3200" b="1" dirty="0">
                <a:solidFill>
                  <a:srgbClr val="7030A0"/>
                </a:solidFill>
              </a:rPr>
              <a:t> Market</a:t>
            </a:r>
            <a:br>
              <a:rPr lang="en-US" sz="4800" b="1" kern="120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</a:br>
            <a:r>
              <a:rPr lang="en-US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pay and Use</a:t>
            </a:r>
            <a:br>
              <a:rPr lang="en-US" dirty="0"/>
            </a:br>
            <a:br>
              <a:rPr lang="en-US" sz="1400" dirty="0"/>
            </a:br>
            <a:r>
              <a:rPr lang="en-US" sz="1400" b="1" dirty="0">
                <a:solidFill>
                  <a:srgbClr val="002060"/>
                </a:solidFill>
              </a:rPr>
              <a:t>1)      MALE TOILE UNIT - 6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2)     FIMALE TOILET -5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3)     PWD TOILT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4)    CHILD TOILET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5)     BATH -3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6)    WASH BASINE -2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7)    URINAL-4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8)    MIRROR -2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9)    RAMP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10) PLUMBING / WATER DRAINCONNECTION 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 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11) WATER TANK – U.G TANK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12) LIGHTE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13) EXOSTING FAN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14) FLORRING WORK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15) DOOR &amp; VENTILATION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16) COLOUR &amp; PAINTING</a:t>
            </a:r>
            <a:br>
              <a:rPr lang="en-US" sz="1400" b="1" dirty="0">
                <a:solidFill>
                  <a:srgbClr val="002060"/>
                </a:solidFill>
              </a:rPr>
            </a:br>
            <a:endParaRPr lang="en-US" sz="1400" b="1" dirty="0">
              <a:solidFill>
                <a:srgbClr val="00206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734A2-92FC-C0AA-A9B4-40DF01F9D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477" y="509047"/>
            <a:ext cx="7345769" cy="60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73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7DE8038-9470-4232-185C-D337E5632C0C}"/>
              </a:ext>
            </a:extLst>
          </p:cNvPr>
          <p:cNvSpPr txBox="1"/>
          <p:nvPr/>
        </p:nvSpPr>
        <p:spPr>
          <a:xfrm>
            <a:off x="511405" y="162170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030A0"/>
                </a:solidFill>
              </a:rPr>
              <a:t>02 </a:t>
            </a:r>
            <a:r>
              <a:rPr lang="en-US" sz="1800" b="1" dirty="0" err="1">
                <a:solidFill>
                  <a:srgbClr val="7030A0"/>
                </a:solidFill>
              </a:rPr>
              <a:t>Vegitable</a:t>
            </a:r>
            <a:r>
              <a:rPr lang="en-US" sz="1800" b="1" dirty="0">
                <a:solidFill>
                  <a:srgbClr val="7030A0"/>
                </a:solidFill>
              </a:rPr>
              <a:t> Market</a:t>
            </a:r>
            <a:br>
              <a:rPr lang="en-US" sz="3200" b="1" kern="120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</a:br>
            <a:r>
              <a:rPr lang="en-US" dirty="0"/>
              <a:t> </a:t>
            </a:r>
            <a:r>
              <a:rPr lang="en-US" sz="1400" dirty="0">
                <a:solidFill>
                  <a:srgbClr val="0070C0"/>
                </a:solidFill>
              </a:rPr>
              <a:t>pay and Use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3B3D49-C49A-CA22-4E56-0790CC8FF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142" y="808501"/>
            <a:ext cx="9577633" cy="575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89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9B798D-9330-BC62-8E27-C3B274772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663" y="896999"/>
            <a:ext cx="9982987" cy="54787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2E1AF0-5CF5-259A-CBF9-EDBCF8433F54}"/>
              </a:ext>
            </a:extLst>
          </p:cNvPr>
          <p:cNvSpPr txBox="1"/>
          <p:nvPr/>
        </p:nvSpPr>
        <p:spPr>
          <a:xfrm>
            <a:off x="299301" y="0"/>
            <a:ext cx="6103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030A0"/>
                </a:solidFill>
              </a:rPr>
              <a:t>02 </a:t>
            </a:r>
            <a:r>
              <a:rPr lang="en-US" sz="1800" b="1" dirty="0" err="1">
                <a:solidFill>
                  <a:srgbClr val="7030A0"/>
                </a:solidFill>
              </a:rPr>
              <a:t>Vegitable</a:t>
            </a:r>
            <a:r>
              <a:rPr lang="en-US" sz="1800" b="1" dirty="0">
                <a:solidFill>
                  <a:srgbClr val="7030A0"/>
                </a:solidFill>
              </a:rPr>
              <a:t> Market</a:t>
            </a:r>
            <a:br>
              <a:rPr lang="en-US" sz="3200" b="1" kern="120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</a:br>
            <a:r>
              <a:rPr lang="en-US" dirty="0"/>
              <a:t> </a:t>
            </a:r>
            <a:r>
              <a:rPr lang="en-US" sz="1400" dirty="0">
                <a:solidFill>
                  <a:srgbClr val="0070C0"/>
                </a:solidFill>
              </a:rPr>
              <a:t>pay 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623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8D9C2A-A486-BCC3-C607-F606307B5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94" y="754144"/>
            <a:ext cx="3909080" cy="57079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97D857-9A2F-511C-3B5B-3E57610E4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984" y="754144"/>
            <a:ext cx="3909081" cy="57079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CF4FE4-6A5A-B2E8-2CD2-16F589A4F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976" y="754144"/>
            <a:ext cx="3614758" cy="57079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051300-EC4A-E980-DFD9-74E4D2F28FEA}"/>
              </a:ext>
            </a:extLst>
          </p:cNvPr>
          <p:cNvSpPr txBox="1"/>
          <p:nvPr/>
        </p:nvSpPr>
        <p:spPr>
          <a:xfrm>
            <a:off x="82484" y="0"/>
            <a:ext cx="6103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030A0"/>
                </a:solidFill>
              </a:rPr>
              <a:t>02 </a:t>
            </a:r>
            <a:r>
              <a:rPr lang="en-US" sz="1800" b="1" dirty="0" err="1">
                <a:solidFill>
                  <a:srgbClr val="7030A0"/>
                </a:solidFill>
              </a:rPr>
              <a:t>Vegitable</a:t>
            </a:r>
            <a:r>
              <a:rPr lang="en-US" sz="1800" b="1" dirty="0">
                <a:solidFill>
                  <a:srgbClr val="7030A0"/>
                </a:solidFill>
              </a:rPr>
              <a:t> Market</a:t>
            </a:r>
            <a:br>
              <a:rPr lang="en-US" sz="3200" b="1" kern="120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</a:br>
            <a:r>
              <a:rPr lang="en-US" dirty="0"/>
              <a:t> </a:t>
            </a:r>
            <a:r>
              <a:rPr lang="en-US" sz="1400" dirty="0">
                <a:solidFill>
                  <a:srgbClr val="0070C0"/>
                </a:solidFill>
              </a:rPr>
              <a:t>pay 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707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04772-117F-B352-280D-DF0583C2D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7D13E-85AD-C1F0-F334-5AD6102C4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668" y="142917"/>
            <a:ext cx="4398264" cy="6715083"/>
          </a:xfrm>
        </p:spPr>
        <p:txBody>
          <a:bodyPr/>
          <a:lstStyle/>
          <a:p>
            <a:r>
              <a:rPr lang="en-US" sz="3200" b="1" dirty="0">
                <a:solidFill>
                  <a:srgbClr val="7030A0"/>
                </a:solidFill>
              </a:rPr>
              <a:t>03 Railway Station</a:t>
            </a:r>
            <a:br>
              <a:rPr lang="en-US" sz="4800" b="1" dirty="0">
                <a:solidFill>
                  <a:srgbClr val="7030A0"/>
                </a:solidFill>
              </a:rPr>
            </a:br>
            <a:r>
              <a:rPr lang="en-US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pay and Use</a:t>
            </a:r>
            <a:br>
              <a:rPr lang="en-US" dirty="0"/>
            </a:br>
            <a:br>
              <a:rPr lang="en-US" sz="1400" dirty="0"/>
            </a:br>
            <a:r>
              <a:rPr lang="en-US" sz="1400" b="1" dirty="0">
                <a:solidFill>
                  <a:srgbClr val="002060"/>
                </a:solidFill>
              </a:rPr>
              <a:t>1)      MALE TOILE UNIT -5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2)     FIMALE TOILET -3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3)     PWD TOILT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4)    CHILD TOILET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5)     BATH -4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6)    WASH BASINE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7)    URINAL-4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8)    MIRROR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9)    RAMP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10) PLUMBING / WATER DRAINCONNECTION 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 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11) WATER TANK – U.G TANK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12) LIGHTE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13) EXOSTING FAN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14) FLORRING WORK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15) DOOR &amp; VENTILATION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16) COLOUR</a:t>
            </a:r>
            <a:br>
              <a:rPr lang="en-US" sz="1400" b="1" dirty="0">
                <a:solidFill>
                  <a:srgbClr val="002060"/>
                </a:solidFill>
              </a:rPr>
            </a:br>
            <a:endParaRPr lang="en-US" sz="1400" b="1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6ACA3C-82DA-D6F8-D22F-AC0F37CCB8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010" r="32269"/>
          <a:stretch/>
        </p:blipFill>
        <p:spPr>
          <a:xfrm>
            <a:off x="5349973" y="548617"/>
            <a:ext cx="6183985" cy="548983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84891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86359-843D-3CB4-2944-B807790729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0284F6-374B-8AFC-1E85-D016CC3404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23" r="17732" b="19330"/>
          <a:stretch/>
        </p:blipFill>
        <p:spPr>
          <a:xfrm>
            <a:off x="915924" y="914400"/>
            <a:ext cx="10360152" cy="5253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FCCB0D-9BA1-29B4-339B-1F700663F098}"/>
              </a:ext>
            </a:extLst>
          </p:cNvPr>
          <p:cNvSpPr txBox="1"/>
          <p:nvPr/>
        </p:nvSpPr>
        <p:spPr>
          <a:xfrm>
            <a:off x="388856" y="148175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030A0"/>
                </a:solidFill>
              </a:rPr>
              <a:t>03 Railway Station</a:t>
            </a:r>
            <a:br>
              <a:rPr lang="en-US" sz="3200" b="1" dirty="0">
                <a:solidFill>
                  <a:srgbClr val="7030A0"/>
                </a:solidFill>
              </a:rPr>
            </a:br>
            <a:r>
              <a:rPr lang="en-US" dirty="0"/>
              <a:t> </a:t>
            </a:r>
            <a:r>
              <a:rPr lang="en-US" sz="1400" dirty="0">
                <a:solidFill>
                  <a:srgbClr val="0070C0"/>
                </a:solidFill>
              </a:rPr>
              <a:t>pay 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947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42A549-44F5-2DB9-3EB1-CB01FD6C4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03" y="933254"/>
            <a:ext cx="9954704" cy="54453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D5D8FC-AA0D-F3B3-C004-390B5272977E}"/>
              </a:ext>
            </a:extLst>
          </p:cNvPr>
          <p:cNvSpPr txBox="1"/>
          <p:nvPr/>
        </p:nvSpPr>
        <p:spPr>
          <a:xfrm>
            <a:off x="468983" y="7070"/>
            <a:ext cx="6103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030A0"/>
                </a:solidFill>
              </a:rPr>
              <a:t>03 Railway Station</a:t>
            </a:r>
            <a:br>
              <a:rPr lang="en-US" sz="3200" b="1" dirty="0">
                <a:solidFill>
                  <a:srgbClr val="7030A0"/>
                </a:solidFill>
              </a:rPr>
            </a:br>
            <a:r>
              <a:rPr lang="en-US" dirty="0"/>
              <a:t> </a:t>
            </a:r>
            <a:r>
              <a:rPr lang="en-US" sz="1400" dirty="0">
                <a:solidFill>
                  <a:srgbClr val="0070C0"/>
                </a:solidFill>
              </a:rPr>
              <a:t>pay 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508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D140EA-251C-79C6-EDE1-61947E260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29" y="1049026"/>
            <a:ext cx="6987275" cy="50972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755FE6-E114-A620-9A0A-8EFC04013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026" y="980388"/>
            <a:ext cx="3668953" cy="51658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C51A2F-240A-CD38-BCE9-6FF8B895F6FD}"/>
              </a:ext>
            </a:extLst>
          </p:cNvPr>
          <p:cNvSpPr txBox="1"/>
          <p:nvPr/>
        </p:nvSpPr>
        <p:spPr>
          <a:xfrm>
            <a:off x="459556" y="65394"/>
            <a:ext cx="6103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7030A0"/>
                </a:solidFill>
              </a:rPr>
              <a:t>03 Railway Station</a:t>
            </a:r>
            <a:br>
              <a:rPr lang="en-US" sz="3200" b="1" dirty="0">
                <a:solidFill>
                  <a:srgbClr val="7030A0"/>
                </a:solidFill>
              </a:rPr>
            </a:br>
            <a:r>
              <a:rPr lang="en-US" dirty="0"/>
              <a:t> </a:t>
            </a:r>
            <a:r>
              <a:rPr lang="en-US" sz="1400" dirty="0">
                <a:solidFill>
                  <a:srgbClr val="0070C0"/>
                </a:solidFill>
              </a:rPr>
              <a:t>pay 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36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3DD17-A249-47E2-7162-6B6C71AC9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A0114-1B5E-FC51-20FD-11C5B0726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34" y="151203"/>
            <a:ext cx="4398264" cy="6715083"/>
          </a:xfrm>
        </p:spPr>
        <p:txBody>
          <a:bodyPr/>
          <a:lstStyle/>
          <a:p>
            <a:r>
              <a:rPr lang="en-US" dirty="0"/>
              <a:t>   </a:t>
            </a:r>
            <a:r>
              <a:rPr lang="en-US" sz="3200" b="1" dirty="0">
                <a:solidFill>
                  <a:srgbClr val="7030A0"/>
                </a:solidFill>
              </a:rPr>
              <a:t>04 Madhumati Market</a:t>
            </a:r>
            <a:br>
              <a:rPr lang="en-US" sz="4800" b="1" kern="120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</a:br>
            <a:r>
              <a:rPr lang="en-US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pay and Use</a:t>
            </a:r>
            <a:br>
              <a:rPr lang="en-US" dirty="0"/>
            </a:br>
            <a:br>
              <a:rPr lang="en-US" sz="1400" dirty="0"/>
            </a:br>
            <a:r>
              <a:rPr lang="en-US" sz="1400" b="1" dirty="0">
                <a:solidFill>
                  <a:srgbClr val="002060"/>
                </a:solidFill>
              </a:rPr>
              <a:t>1)      MALE TOILE UNIT -4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2)     FIMALE TOILET -2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3)     PWD TOILT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4)    CHILD TOILET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5)     BATH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6)    WASH BASINE -2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7)    URINAL-5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8)    MIRROR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9)    RAMP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10) PLUMBING / WATER DRAINCONNECTION 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 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11) WATER TANK – U.G TANK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12) LIGHTE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13) EXOSTING FAN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14) FLORRING WORK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15) DOOR &amp; VENTILATION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16) COLOUR</a:t>
            </a:r>
            <a:br>
              <a:rPr lang="en-US" sz="1400" b="1" dirty="0">
                <a:solidFill>
                  <a:srgbClr val="002060"/>
                </a:solidFill>
              </a:rPr>
            </a:br>
            <a:endParaRPr lang="en-US" sz="1400" b="1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1C57B1-1034-E593-6687-1BF8511B19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94" r="28248"/>
          <a:stretch/>
        </p:blipFill>
        <p:spPr>
          <a:xfrm>
            <a:off x="4576977" y="684084"/>
            <a:ext cx="7249212" cy="548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4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20D1B-7112-564D-D406-EDB6668311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C90B25-3771-2C1C-2771-C371DD2267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28" r="16418"/>
          <a:stretch/>
        </p:blipFill>
        <p:spPr>
          <a:xfrm>
            <a:off x="744718" y="684084"/>
            <a:ext cx="10360152" cy="54898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B39905-6B6A-B5FF-D090-D545536773CC}"/>
              </a:ext>
            </a:extLst>
          </p:cNvPr>
          <p:cNvSpPr txBox="1"/>
          <p:nvPr/>
        </p:nvSpPr>
        <p:spPr>
          <a:xfrm>
            <a:off x="228601" y="84437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1800" b="1" dirty="0">
                <a:solidFill>
                  <a:srgbClr val="7030A0"/>
                </a:solidFill>
              </a:rPr>
              <a:t>04 Madhumati Market</a:t>
            </a:r>
          </a:p>
          <a:p>
            <a:r>
              <a:rPr lang="en-US" dirty="0">
                <a:solidFill>
                  <a:srgbClr val="0070C0"/>
                </a:solidFill>
              </a:rPr>
              <a:t>   </a:t>
            </a:r>
            <a:r>
              <a:rPr lang="en-US" sz="1800" dirty="0">
                <a:solidFill>
                  <a:srgbClr val="0070C0"/>
                </a:solidFill>
              </a:rPr>
              <a:t>pay 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290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9ADAA6-E6BC-E46E-B9B2-73BA00262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693" y="1121790"/>
            <a:ext cx="10001250" cy="53779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D07C78-C8E7-A43F-5C40-D8648150884E}"/>
              </a:ext>
            </a:extLst>
          </p:cNvPr>
          <p:cNvSpPr txBox="1"/>
          <p:nvPr/>
        </p:nvSpPr>
        <p:spPr>
          <a:xfrm>
            <a:off x="450130" y="195308"/>
            <a:ext cx="6103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1800" b="1" dirty="0">
                <a:solidFill>
                  <a:srgbClr val="7030A0"/>
                </a:solidFill>
              </a:rPr>
              <a:t>04 Madhumati Market</a:t>
            </a:r>
          </a:p>
          <a:p>
            <a:r>
              <a:rPr lang="en-US" dirty="0">
                <a:solidFill>
                  <a:srgbClr val="0070C0"/>
                </a:solidFill>
              </a:rPr>
              <a:t>   </a:t>
            </a:r>
            <a:r>
              <a:rPr lang="en-US" sz="1800" dirty="0">
                <a:solidFill>
                  <a:srgbClr val="0070C0"/>
                </a:solidFill>
              </a:rPr>
              <a:t>pay 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53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D330F4-86EC-6B9E-D955-C4F68AEB5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61" y="678728"/>
            <a:ext cx="3445774" cy="58351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D20AF7-A939-497B-43B2-E773EB63A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552" y="678729"/>
            <a:ext cx="3309209" cy="58351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4C6BA9-08F5-00CA-2E56-18C9D33B6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7784" y="678728"/>
            <a:ext cx="4087039" cy="58351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6CF0CDB-298C-DEEC-FF43-4A01689F9C78}"/>
              </a:ext>
            </a:extLst>
          </p:cNvPr>
          <p:cNvSpPr txBox="1"/>
          <p:nvPr/>
        </p:nvSpPr>
        <p:spPr>
          <a:xfrm>
            <a:off x="318155" y="32397"/>
            <a:ext cx="6103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1800" b="1" dirty="0">
                <a:solidFill>
                  <a:srgbClr val="7030A0"/>
                </a:solidFill>
              </a:rPr>
              <a:t>04 Madhumati Market</a:t>
            </a:r>
          </a:p>
          <a:p>
            <a:r>
              <a:rPr lang="en-US" dirty="0">
                <a:solidFill>
                  <a:srgbClr val="0070C0"/>
                </a:solidFill>
              </a:rPr>
              <a:t>   </a:t>
            </a:r>
            <a:r>
              <a:rPr lang="en-US" sz="1800" dirty="0">
                <a:solidFill>
                  <a:srgbClr val="0070C0"/>
                </a:solidFill>
              </a:rPr>
              <a:t>pay 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141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1A76D-752D-3479-CA8D-709DE64C0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E947-FD96-4C75-A506-78F5AECC8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34" y="151203"/>
            <a:ext cx="4398264" cy="6715083"/>
          </a:xfrm>
        </p:spPr>
        <p:txBody>
          <a:bodyPr/>
          <a:lstStyle/>
          <a:p>
            <a:r>
              <a:rPr lang="en-US" dirty="0"/>
              <a:t>   </a:t>
            </a:r>
            <a:r>
              <a:rPr lang="en-US" sz="3200" b="1" u="none" dirty="0">
                <a:solidFill>
                  <a:srgbClr val="7030A0"/>
                </a:solidFill>
              </a:rPr>
              <a:t>05 Surya </a:t>
            </a:r>
            <a:r>
              <a:rPr lang="en-US" sz="3200" b="1" u="none" dirty="0" err="1">
                <a:solidFill>
                  <a:srgbClr val="7030A0"/>
                </a:solidFill>
              </a:rPr>
              <a:t>nagar</a:t>
            </a:r>
            <a:r>
              <a:rPr lang="en-US" sz="3200" b="1" u="none" dirty="0">
                <a:solidFill>
                  <a:srgbClr val="7030A0"/>
                </a:solidFill>
              </a:rPr>
              <a:t>     </a:t>
            </a:r>
            <a:br>
              <a:rPr lang="en-US" sz="4800" b="1" kern="120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</a:br>
            <a:r>
              <a:rPr lang="en-US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pay and Use</a:t>
            </a:r>
            <a:br>
              <a:rPr lang="en-US" dirty="0"/>
            </a:br>
            <a:br>
              <a:rPr lang="en-US" sz="1400" dirty="0"/>
            </a:br>
            <a:r>
              <a:rPr lang="en-US" sz="1400" b="1" dirty="0">
                <a:solidFill>
                  <a:srgbClr val="002060"/>
                </a:solidFill>
              </a:rPr>
              <a:t>1)      MALE TOILE UNIT -5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2)     FIMALE TOILET -4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3)     PWD TOILT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4)    CHILD TOILET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5)     BATH -2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6)    WASH BASINE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7)    URINAL-6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8)    MIRROR -1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9)    RAMP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10) PLUMBING / WATER DRAINCONNECTION 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 </a:t>
            </a: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11) WATER TANK – U.G TANK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12) LIGHTE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13) EXOSTING FAN 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14) FLORRING WORK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15) DOOR &amp; VENTILATION</a:t>
            </a:r>
            <a:br>
              <a:rPr lang="en-US" sz="1400" b="1" dirty="0">
                <a:solidFill>
                  <a:srgbClr val="002060"/>
                </a:solidFill>
              </a:rPr>
            </a:br>
            <a:br>
              <a:rPr lang="en-US" sz="1400" b="1" dirty="0">
                <a:solidFill>
                  <a:srgbClr val="002060"/>
                </a:solidFill>
              </a:rPr>
            </a:br>
            <a:r>
              <a:rPr lang="en-US" sz="1400" b="1" dirty="0">
                <a:solidFill>
                  <a:srgbClr val="002060"/>
                </a:solidFill>
              </a:rPr>
              <a:t>16) COLOUR</a:t>
            </a:r>
            <a:br>
              <a:rPr lang="en-US" sz="1400" b="1" dirty="0">
                <a:solidFill>
                  <a:srgbClr val="002060"/>
                </a:solidFill>
              </a:rPr>
            </a:br>
            <a:endParaRPr lang="en-US" sz="1400" b="1" dirty="0">
              <a:solidFill>
                <a:srgbClr val="00206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A501C0C-A40B-7890-7C06-029FD141C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798" y="684084"/>
            <a:ext cx="7300668" cy="565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657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DC0028-4150-0F89-E59C-F563C67F6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5880" y="716437"/>
            <a:ext cx="6721311" cy="50292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6DCC38C-603B-CCD0-2914-0BBCD4F4F7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49310" y="914400"/>
            <a:ext cx="7560298" cy="1442301"/>
          </a:xfrm>
        </p:spPr>
        <p:txBody>
          <a:bodyPr anchor="ctr">
            <a:normAutofit/>
          </a:bodyPr>
          <a:lstStyle/>
          <a:p>
            <a:r>
              <a:rPr lang="en-US" sz="3600" b="1" u="sng" dirty="0"/>
              <a:t>Navsari </a:t>
            </a:r>
            <a:r>
              <a:rPr lang="en-US" sz="3600" b="1" u="sng" dirty="0" err="1"/>
              <a:t>Vijalpore</a:t>
            </a:r>
            <a:r>
              <a:rPr lang="en-US" sz="3600" b="1" u="sng" dirty="0"/>
              <a:t> </a:t>
            </a:r>
            <a:r>
              <a:rPr lang="en-US" sz="3600" b="1" u="sng" dirty="0" err="1"/>
              <a:t>nagarpalika</a:t>
            </a:r>
            <a:endParaRPr lang="en-US" sz="3600" b="1" u="sng" dirty="0"/>
          </a:p>
          <a:p>
            <a:endParaRPr lang="en-US" sz="3600" b="1" u="sng" dirty="0"/>
          </a:p>
        </p:txBody>
      </p:sp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{DA652AD2-752E-463A-8B62-3C663F4AEDA7}tf11964407_win32</Template>
  <TotalTime>203</TotalTime>
  <Words>753</Words>
  <Application>Microsoft Office PowerPoint</Application>
  <PresentationFormat>Widescreen</PresentationFormat>
  <Paragraphs>37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Courier New</vt:lpstr>
      <vt:lpstr>Gill Sans Nova Light</vt:lpstr>
      <vt:lpstr>Sagona Book</vt:lpstr>
      <vt:lpstr>Custom</vt:lpstr>
      <vt:lpstr>NAVSARI-VIJALPORE NAGARPALIKA   PAY &amp; USE</vt:lpstr>
      <vt:lpstr>PowerPoint Presentation</vt:lpstr>
      <vt:lpstr>                 Pay &amp; Use  Name and Location</vt:lpstr>
      <vt:lpstr>   01 Junathan   pay and Use  1)      MALE TOILE UNIT -4  2)     FIMALE TOILET -3   3)     PWD TOILT -1  4)    CHILD TOILET -1  5)     BATH -1  6)    WASH BASINE -3  7)    URINAL-6   8)    MIRROR -2  9)    RAMP   10) PLUMBING / WATER DRAINCONNECTION    11) WATER TANK – U.G TANK  12) LIGHTE   13) EXOSTING FAN   14) FLORRING WORK  15) DOOR &amp; VENTILATION  16) COLOUR &amp; PAINTING </vt:lpstr>
      <vt:lpstr>PowerPoint Presentation</vt:lpstr>
      <vt:lpstr>PowerPoint Presentation</vt:lpstr>
      <vt:lpstr>PowerPoint Presentation</vt:lpstr>
      <vt:lpstr>   02 Vegitable Market  pay and Use  1)      MALE TOILE UNIT - 6  2)     FIMALE TOILET -5  3)     PWD TOILT -1  4)    CHILD TOILET -1  5)     BATH -3  6)    WASH BASINE -2  7)    URINAL-4  8)    MIRROR -2  9)    RAMP   10) PLUMBING / WATER DRAINCONNECTION    11) WATER TANK – U.G TANK  12) LIGHTE   13) EXOSTING FAN   14) FLORRING WORK  15) DOOR &amp; VENTILATION  16) COLOUR &amp; PAINTING </vt:lpstr>
      <vt:lpstr>PowerPoint Presentation</vt:lpstr>
      <vt:lpstr>PowerPoint Presentation</vt:lpstr>
      <vt:lpstr>PowerPoint Presentation</vt:lpstr>
      <vt:lpstr>03 Railway Station  pay and Use  1)      MALE TOILE UNIT -5  2)     FIMALE TOILET -3   3)     PWD TOILT -1  4)    CHILD TOILET -1  5)     BATH -4  6)    WASH BASINE -1  7)    URINAL-4   8)    MIRROR -1  9)    RAMP   10) PLUMBING / WATER DRAINCONNECTION    11) WATER TANK – U.G TANK  12) LIGHTE   13) EXOSTING FAN   14) FLORRING WORK  15) DOOR &amp; VENTILATION  16) COLOUR </vt:lpstr>
      <vt:lpstr>PowerPoint Presentation</vt:lpstr>
      <vt:lpstr>PowerPoint Presentation</vt:lpstr>
      <vt:lpstr>PowerPoint Presentation</vt:lpstr>
      <vt:lpstr>   04 Madhumati Market  pay and Use  1)      MALE TOILE UNIT -4  2)     FIMALE TOILET -2  3)     PWD TOILT -1  4)    CHILD TOILET -1  5)     BATH -1  6)    WASH BASINE -2  7)    URINAL-5   8)    MIRROR -1  9)    RAMP   10) PLUMBING / WATER DRAINCONNECTION    11) WATER TANK – U.G TANK  12) LIGHTE   13) EXOSTING FAN   14) FLORRING WORK  15) DOOR &amp; VENTILATION  16) COLOUR </vt:lpstr>
      <vt:lpstr>PowerPoint Presentation</vt:lpstr>
      <vt:lpstr>PowerPoint Presentation</vt:lpstr>
      <vt:lpstr>PowerPoint Presentation</vt:lpstr>
      <vt:lpstr>   05 Surya nagar       pay and Use  1)      MALE TOILE UNIT -5  2)     FIMALE TOILET -4   3)     PWD TOILT -1  4)    CHILD TOILET -1  5)     BATH -2  6)    WASH BASINE -1  7)    URINAL-6   8)    MIRROR -1  9)    RAMP   10) PLUMBING / WATER DRAINCONNECTION    11) WATER TANK – U.G TANK  12) LIGHTE   13) EXOSTING FAN   14) FLORRING WORK  15) DOOR &amp; VENTILATION  16) COLOUR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37</cp:revision>
  <dcterms:created xsi:type="dcterms:W3CDTF">2024-11-19T06:26:50Z</dcterms:created>
  <dcterms:modified xsi:type="dcterms:W3CDTF">2024-12-21T05:23:51Z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